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5" r:id="rId4"/>
    <p:sldId id="266" r:id="rId5"/>
    <p:sldId id="267" r:id="rId6"/>
    <p:sldId id="268" r:id="rId7"/>
    <p:sldId id="269" r:id="rId8"/>
    <p:sldId id="270" r:id="rId9"/>
    <p:sldId id="271" r:id="rId10"/>
    <p:sldId id="27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72082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1257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80723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1665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46719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05490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45958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42695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379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64378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11/6/2018</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3596749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11/6/2018</a:t>
            </a:fld>
            <a:endParaRPr lang="en-US">
              <a:solidFill>
                <a:srgbClr val="DFDCB7"/>
              </a:solidFill>
            </a:endParaRPr>
          </a:p>
        </p:txBody>
      </p:sp>
    </p:spTree>
    <p:extLst>
      <p:ext uri="{BB962C8B-B14F-4D97-AF65-F5344CB8AC3E}">
        <p14:creationId xmlns:p14="http://schemas.microsoft.com/office/powerpoint/2010/main" val="2062623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4400" b="1" dirty="0"/>
              <a:t>University of </a:t>
            </a:r>
            <a:r>
              <a:rPr lang="en-US" sz="4400" b="1" dirty="0" err="1"/>
              <a:t>Diyala</a:t>
            </a:r>
            <a:r>
              <a:rPr lang="en-US" sz="4400" b="1" dirty="0"/>
              <a:t> </a:t>
            </a:r>
            <a:r>
              <a:rPr lang="en-US" sz="4400" b="1" dirty="0" smtClean="0"/>
              <a:t>   </a:t>
            </a:r>
            <a:br>
              <a:rPr lang="en-US" sz="4400" b="1" dirty="0" smtClean="0"/>
            </a:br>
            <a:r>
              <a:rPr lang="en-US" sz="4400" b="1" dirty="0"/>
              <a:t>College of Engineering</a:t>
            </a:r>
            <a:r>
              <a:rPr lang="en-US" sz="4400" b="1" dirty="0" smtClean="0"/>
              <a:t>   </a:t>
            </a:r>
            <a:br>
              <a:rPr lang="en-US" sz="4400" b="1" dirty="0" smtClean="0"/>
            </a:br>
            <a:r>
              <a:rPr lang="en-US" sz="4400" b="1" dirty="0"/>
              <a:t>Dept. of Communications</a:t>
            </a:r>
            <a:r>
              <a:rPr lang="en-US" sz="4400" b="1" dirty="0" smtClean="0"/>
              <a:t>                       </a:t>
            </a:r>
            <a:r>
              <a:rPr lang="en-US" sz="2400" dirty="0" smtClean="0"/>
              <a:t/>
            </a:r>
            <a:br>
              <a:rPr lang="en-US" sz="2400" dirty="0" smtClean="0"/>
            </a:br>
            <a:r>
              <a:rPr lang="en-US" sz="2400" dirty="0" smtClean="0"/>
              <a:t>   </a:t>
            </a:r>
            <a:endParaRPr lang="ar-IQ" sz="2400" dirty="0"/>
          </a:p>
        </p:txBody>
      </p:sp>
      <p:sp>
        <p:nvSpPr>
          <p:cNvPr id="3" name="Subtitle 2"/>
          <p:cNvSpPr>
            <a:spLocks noGrp="1"/>
          </p:cNvSpPr>
          <p:nvPr>
            <p:ph type="subTitle" idx="1"/>
          </p:nvPr>
        </p:nvSpPr>
        <p:spPr>
          <a:xfrm>
            <a:off x="838200" y="3886200"/>
            <a:ext cx="6400800" cy="1752600"/>
          </a:xfrm>
        </p:spPr>
        <p:txBody>
          <a:bodyPr/>
          <a:lstStyle/>
          <a:p>
            <a:endParaRPr lang="ar-IQ" dirty="0"/>
          </a:p>
        </p:txBody>
      </p:sp>
    </p:spTree>
    <p:extLst>
      <p:ext uri="{BB962C8B-B14F-4D97-AF65-F5344CB8AC3E}">
        <p14:creationId xmlns:p14="http://schemas.microsoft.com/office/powerpoint/2010/main" val="13644786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en-US" dirty="0"/>
              <a:t>Another question pops up here, will the reconstructed signal be exactly the same as the original one is? The answer is No. The received signal will not be the same as the transmitted signal because of:</a:t>
            </a:r>
          </a:p>
          <a:p>
            <a:r>
              <a:rPr lang="en-US" dirty="0"/>
              <a:t> </a:t>
            </a:r>
          </a:p>
          <a:p>
            <a:pPr lvl="0"/>
            <a:r>
              <a:rPr lang="en-US" dirty="0"/>
              <a:t>Channel decoding errors.</a:t>
            </a:r>
          </a:p>
          <a:p>
            <a:pPr lvl="0"/>
            <a:r>
              <a:rPr lang="en-US" dirty="0"/>
              <a:t>Possible distortion introduced by the source encoder and source decoder.</a:t>
            </a:r>
          </a:p>
          <a:p>
            <a:r>
              <a:rPr lang="en-US" dirty="0"/>
              <a:t> </a:t>
            </a:r>
          </a:p>
          <a:p>
            <a:r>
              <a:rPr lang="en-US" b="1" u="sng" dirty="0"/>
              <a:t>Note</a:t>
            </a:r>
            <a:r>
              <a:rPr lang="en-US" b="1" dirty="0"/>
              <a:t>: </a:t>
            </a:r>
            <a:r>
              <a:rPr lang="en-US" dirty="0"/>
              <a:t>Depending on how much the difference between the transmitted and received signals, we would know how much distortion our digital communication system does introduce. </a:t>
            </a:r>
          </a:p>
          <a:p>
            <a:endParaRPr lang="ar-IQ" dirty="0"/>
          </a:p>
        </p:txBody>
      </p:sp>
    </p:spTree>
    <p:extLst>
      <p:ext uri="{BB962C8B-B14F-4D97-AF65-F5344CB8AC3E}">
        <p14:creationId xmlns:p14="http://schemas.microsoft.com/office/powerpoint/2010/main" val="2292001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29000"/>
            <a:ext cx="7620000" cy="1143000"/>
          </a:xfrm>
        </p:spPr>
        <p:txBody>
          <a:bodyPr/>
          <a:lstStyle/>
          <a:p>
            <a:pPr algn="ctr"/>
            <a:r>
              <a:rPr lang="en-US" sz="4800" dirty="0"/>
              <a:t>“ </a:t>
            </a:r>
            <a:r>
              <a:rPr lang="en-US" sz="4800" b="1" dirty="0"/>
              <a:t>Digital Communications</a:t>
            </a:r>
            <a:r>
              <a:rPr lang="en-US" sz="4800" dirty="0"/>
              <a:t> “ </a:t>
            </a:r>
            <a:r>
              <a:rPr lang="en-US" sz="4800" dirty="0" smtClean="0"/>
              <a:t/>
            </a:r>
            <a:br>
              <a:rPr lang="en-US" sz="4800" dirty="0" smtClean="0"/>
            </a:br>
            <a:r>
              <a:rPr lang="en-US" sz="4800" dirty="0" smtClean="0"/>
              <a:t>By </a:t>
            </a:r>
            <a:r>
              <a:rPr lang="en-US" sz="4800" dirty="0" err="1" smtClean="0"/>
              <a:t>Haidar</a:t>
            </a:r>
            <a:r>
              <a:rPr lang="en-US" sz="4800" dirty="0" smtClean="0"/>
              <a:t> N. Al-</a:t>
            </a:r>
            <a:r>
              <a:rPr lang="en-US" sz="4800" dirty="0" err="1" smtClean="0"/>
              <a:t>Anbagi</a:t>
            </a:r>
            <a:r>
              <a:rPr lang="en-US" sz="4800" dirty="0" smtClean="0"/>
              <a:t>                        </a:t>
            </a:r>
            <a:r>
              <a:rPr lang="en-US" sz="4800" dirty="0" err="1"/>
              <a:t>Lec</a:t>
            </a:r>
            <a:r>
              <a:rPr lang="en-US" sz="4800" dirty="0"/>
              <a:t> </a:t>
            </a:r>
            <a:r>
              <a:rPr lang="en-US" sz="4800" dirty="0" smtClean="0"/>
              <a:t>(2)      </a:t>
            </a:r>
            <a:r>
              <a:rPr lang="en-US" sz="4800" dirty="0"/>
              <a:t/>
            </a:r>
            <a:br>
              <a:rPr lang="en-US" sz="4800" dirty="0"/>
            </a:br>
            <a:r>
              <a:rPr lang="en-US" sz="4800" dirty="0"/>
              <a:t>Time: (4 </a:t>
            </a:r>
            <a:r>
              <a:rPr lang="en-US" sz="4800" dirty="0" err="1"/>
              <a:t>hrs</a:t>
            </a:r>
            <a:r>
              <a:rPr lang="en-US" sz="4800" dirty="0"/>
              <a:t>)</a:t>
            </a:r>
            <a:br>
              <a:rPr lang="en-US" sz="4800" dirty="0"/>
            </a:br>
            <a:r>
              <a:rPr lang="en-US" sz="4800" dirty="0" smtClean="0"/>
              <a:t>2017</a:t>
            </a:r>
            <a:r>
              <a:rPr lang="en-US" sz="4800" dirty="0"/>
              <a:t/>
            </a:r>
            <a:br>
              <a:rPr lang="en-US" sz="4800" dirty="0"/>
            </a:br>
            <a:r>
              <a:rPr lang="ar-IQ" dirty="0"/>
              <a:t/>
            </a:r>
            <a:br>
              <a:rPr lang="ar-IQ" dirty="0"/>
            </a:br>
            <a:endParaRPr lang="ar-IQ" dirty="0"/>
          </a:p>
        </p:txBody>
      </p:sp>
      <p:sp>
        <p:nvSpPr>
          <p:cNvPr id="3" name="Content Placeholder 2"/>
          <p:cNvSpPr>
            <a:spLocks noGrp="1"/>
          </p:cNvSpPr>
          <p:nvPr>
            <p:ph idx="1"/>
          </p:nvPr>
        </p:nvSpPr>
        <p:spPr>
          <a:xfrm>
            <a:off x="762000" y="6477000"/>
            <a:ext cx="7620000" cy="4800600"/>
          </a:xfrm>
        </p:spPr>
        <p:txBody>
          <a:bodyPr/>
          <a:lstStyle/>
          <a:p>
            <a:endParaRPr lang="ar-IQ" dirty="0"/>
          </a:p>
        </p:txBody>
      </p:sp>
    </p:spTree>
    <p:extLst>
      <p:ext uri="{BB962C8B-B14F-4D97-AF65-F5344CB8AC3E}">
        <p14:creationId xmlns:p14="http://schemas.microsoft.com/office/powerpoint/2010/main" val="168282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800" b="1" u="sng" dirty="0"/>
              <a:t>Elements of digital communication system:</a:t>
            </a:r>
            <a:r>
              <a:rPr lang="en-US" sz="2800" dirty="0"/>
              <a:t/>
            </a:r>
            <a:br>
              <a:rPr lang="en-US" sz="2800" dirty="0"/>
            </a:br>
            <a:endParaRPr lang="ar-IQ" sz="2800" dirty="0"/>
          </a:p>
        </p:txBody>
      </p:sp>
      <p:sp>
        <p:nvSpPr>
          <p:cNvPr id="3" name="Content Placeholder 2"/>
          <p:cNvSpPr>
            <a:spLocks noGrp="1"/>
          </p:cNvSpPr>
          <p:nvPr>
            <p:ph idx="1"/>
          </p:nvPr>
        </p:nvSpPr>
        <p:spPr/>
        <p:txBody>
          <a:bodyPr>
            <a:normAutofit/>
          </a:bodyPr>
          <a:lstStyle/>
          <a:p>
            <a:pPr algn="just"/>
            <a:r>
              <a:rPr lang="en-US" sz="2000" dirty="0"/>
              <a:t> Figure 2 shows a typical digital modulation system. The data generated by the source of information could be either analog such as speech and video, or it could be digital such as computer signal. In a digital communication system, the date generated by the source of information has to be represented by a sequence of binary digits. In this binary representation, we should use as less bits as we can for the purpose of efficiency. Therefore, the lesser the bits in the binary representation, the better the efficiency of the representation will be. The other aspect we seek for in our representation is related to redundancy. The binary representation should have little or no redundancy. The process of process of converting the data generated by the source of information into binary bits is called source coding or data compression. </a:t>
            </a:r>
            <a:endParaRPr lang="ar-IQ" sz="2000" dirty="0"/>
          </a:p>
        </p:txBody>
      </p:sp>
    </p:spTree>
    <p:extLst>
      <p:ext uri="{BB962C8B-B14F-4D97-AF65-F5344CB8AC3E}">
        <p14:creationId xmlns:p14="http://schemas.microsoft.com/office/powerpoint/2010/main" val="2859471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876800"/>
            <a:ext cx="7620000" cy="1143000"/>
          </a:xfrm>
        </p:spPr>
        <p:txBody>
          <a:bodyPr/>
          <a:lstStyle/>
          <a:p>
            <a:pPr algn="ctr"/>
            <a:r>
              <a:rPr lang="en-US" sz="2000" b="1" dirty="0"/>
              <a:t>Figure 2 Digital communications System</a:t>
            </a:r>
            <a:br>
              <a:rPr lang="en-US" sz="2000" b="1" dirty="0"/>
            </a:br>
            <a:endParaRPr lang="ar-IQ" sz="2000" b="1" dirty="0"/>
          </a:p>
        </p:txBody>
      </p:sp>
      <p:pic>
        <p:nvPicPr>
          <p:cNvPr id="4" name="Content Placeholder 3" descr="elements of a digital communication"/>
          <p:cNvPicPr>
            <a:picLocks noGrp="1"/>
          </p:cNvPicPr>
          <p:nvPr>
            <p:ph idx="1"/>
          </p:nvPr>
        </p:nvPicPr>
        <p:blipFill>
          <a:blip r:embed="rId2" cstate="print"/>
          <a:srcRect/>
          <a:stretch>
            <a:fillRect/>
          </a:stretch>
        </p:blipFill>
        <p:spPr bwMode="auto">
          <a:xfrm>
            <a:off x="914400" y="914400"/>
            <a:ext cx="6705600" cy="3505200"/>
          </a:xfrm>
          <a:prstGeom prst="rect">
            <a:avLst/>
          </a:prstGeom>
          <a:noFill/>
          <a:ln w="9525">
            <a:noFill/>
            <a:miter lim="800000"/>
            <a:headEnd/>
            <a:tailEnd/>
          </a:ln>
        </p:spPr>
      </p:pic>
    </p:spTree>
    <p:extLst>
      <p:ext uri="{BB962C8B-B14F-4D97-AF65-F5344CB8AC3E}">
        <p14:creationId xmlns:p14="http://schemas.microsoft.com/office/powerpoint/2010/main" val="928179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620000" cy="6019800"/>
          </a:xfrm>
        </p:spPr>
        <p:txBody>
          <a:bodyPr>
            <a:noAutofit/>
          </a:bodyPr>
          <a:lstStyle/>
          <a:p>
            <a:pPr algn="just"/>
            <a:r>
              <a:rPr lang="en-US" sz="2800" dirty="0"/>
              <a:t>Next step is to pass the information sequence (binary bits generated by the source encoder) to the channel encoder. The job of the channel encoder is to introduce some redundancy in the bit stream to help the receiver overcome the noise and interferences effects. A (trivial), for example, is a form of encoding the binary information signal by repeating each digit m times, where m is a positive integer. After introducing redundancy at the channel encoder, the data is passed to the channel modulator which is the last step of processing data before sending it through the communication channel. </a:t>
            </a:r>
            <a:endParaRPr lang="ar-IQ" sz="2800" dirty="0"/>
          </a:p>
        </p:txBody>
      </p:sp>
    </p:spTree>
    <p:extLst>
      <p:ext uri="{BB962C8B-B14F-4D97-AF65-F5344CB8AC3E}">
        <p14:creationId xmlns:p14="http://schemas.microsoft.com/office/powerpoint/2010/main" val="3734450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457200"/>
                <a:ext cx="7620000" cy="6096000"/>
              </a:xfrm>
            </p:spPr>
            <p:txBody>
              <a:bodyPr>
                <a:normAutofit/>
              </a:bodyPr>
              <a:lstStyle/>
              <a:p>
                <a:pPr algn="just"/>
                <a:r>
                  <a:rPr lang="en-US" sz="2400" dirty="0"/>
                  <a:t>Therefore, we can say that digital modulator functions like an interface to the communication channel. Since all channels are capable of transmitting electrical signal (waveforms), the digital modulator </a:t>
                </a:r>
                <a:r>
                  <a:rPr lang="en-US" sz="2400" dirty="0" err="1"/>
                  <a:t>mapps</a:t>
                </a:r>
                <a:r>
                  <a:rPr lang="en-US" sz="2400" dirty="0"/>
                  <a:t> the binary bit stream into a signal waveform. Let us assume that the digital modulator passes each binary bit at a time, then the binary digit 0 is mapped into a waveform </a:t>
                </a:r>
                <a14:m>
                  <m:oMath xmlns:m="http://schemas.openxmlformats.org/officeDocument/2006/math">
                    <m:sSub>
                      <m:sSubPr>
                        <m:ctrlPr>
                          <a:rPr lang="en-US" sz="2400" i="1">
                            <a:latin typeface="Cambria Math"/>
                          </a:rPr>
                        </m:ctrlPr>
                      </m:sSubPr>
                      <m:e>
                        <m:r>
                          <a:rPr lang="en-US" sz="2400" i="1">
                            <a:latin typeface="Cambria Math"/>
                          </a:rPr>
                          <m:t>𝑠</m:t>
                        </m:r>
                      </m:e>
                      <m:sub>
                        <m:r>
                          <a:rPr lang="en-US" sz="2400" i="1">
                            <a:latin typeface="Cambria Math"/>
                          </a:rPr>
                          <m:t>0</m:t>
                        </m:r>
                      </m:sub>
                    </m:sSub>
                  </m:oMath>
                </a14:m>
                <a:r>
                  <a:rPr lang="en-US" sz="2400" dirty="0"/>
                  <a:t>(t) and the binary bit 1 into a waveform </a:t>
                </a:r>
                <a14:m>
                  <m:oMath xmlns:m="http://schemas.openxmlformats.org/officeDocument/2006/math">
                    <m:sSub>
                      <m:sSubPr>
                        <m:ctrlPr>
                          <a:rPr lang="en-US" sz="2400" i="1">
                            <a:latin typeface="Cambria Math"/>
                          </a:rPr>
                        </m:ctrlPr>
                      </m:sSubPr>
                      <m:e>
                        <m:r>
                          <a:rPr lang="en-US" sz="2400" i="1">
                            <a:latin typeface="Cambria Math"/>
                          </a:rPr>
                          <m:t>𝑠</m:t>
                        </m:r>
                      </m:e>
                      <m:sub>
                        <m:r>
                          <a:rPr lang="en-US" sz="2400" i="1">
                            <a:latin typeface="Cambria Math"/>
                          </a:rPr>
                          <m:t>1</m:t>
                        </m:r>
                      </m:sub>
                    </m:sSub>
                  </m:oMath>
                </a14:m>
                <a:r>
                  <a:rPr lang="en-US" sz="2400" dirty="0"/>
                  <a:t>(t). The digital modulator sends each waveform separately in a binary modulation mode. The digital modulator may also send b coded information bits by using </a:t>
                </a:r>
                <a14:m>
                  <m:oMath xmlns:m="http://schemas.openxmlformats.org/officeDocument/2006/math">
                    <m:r>
                      <a:rPr lang="en-US" sz="2400" i="1">
                        <a:latin typeface="Cambria Math"/>
                      </a:rPr>
                      <m:t>𝑀</m:t>
                    </m:r>
                    <m:r>
                      <a:rPr lang="en-US" sz="2400" i="1">
                        <a:latin typeface="Cambria Math"/>
                      </a:rPr>
                      <m:t>=</m:t>
                    </m:r>
                    <m:sSup>
                      <m:sSupPr>
                        <m:ctrlPr>
                          <a:rPr lang="en-US" sz="2400" i="1">
                            <a:latin typeface="Cambria Math"/>
                          </a:rPr>
                        </m:ctrlPr>
                      </m:sSupPr>
                      <m:e>
                        <m:r>
                          <a:rPr lang="en-US" sz="2400" i="1">
                            <a:latin typeface="Cambria Math"/>
                          </a:rPr>
                          <m:t>2</m:t>
                        </m:r>
                      </m:e>
                      <m:sup>
                        <m:r>
                          <a:rPr lang="en-US" sz="2400" i="1">
                            <a:latin typeface="Cambria Math"/>
                          </a:rPr>
                          <m:t>𝑏</m:t>
                        </m:r>
                      </m:sup>
                    </m:sSup>
                  </m:oMath>
                </a14:m>
                <a:r>
                  <a:rPr lang="en-US" sz="2400" dirty="0"/>
                  <a:t>distinct </a:t>
                </a:r>
                <a:endParaRPr lang="ar-IQ" sz="2400" dirty="0" smtClean="0"/>
              </a:p>
              <a:p>
                <a:pPr algn="just"/>
                <a:r>
                  <a:rPr lang="en-US" sz="2400" dirty="0"/>
                  <a:t>Each bit out of </a:t>
                </a:r>
                <a14:m>
                  <m:oMath xmlns:m="http://schemas.openxmlformats.org/officeDocument/2006/math">
                    <m:sSup>
                      <m:sSupPr>
                        <m:ctrlPr>
                          <a:rPr lang="en-US" sz="2400" i="1"/>
                        </m:ctrlPr>
                      </m:sSupPr>
                      <m:e>
                        <m:r>
                          <a:rPr lang="en-US" sz="2400" i="1"/>
                          <m:t>2</m:t>
                        </m:r>
                      </m:e>
                      <m:sup>
                        <m:r>
                          <a:rPr lang="en-US" sz="2400" i="1"/>
                          <m:t>𝑏</m:t>
                        </m:r>
                      </m:sup>
                    </m:sSup>
                  </m:oMath>
                </a14:m>
                <a:r>
                  <a:rPr lang="en-US" sz="2400" dirty="0"/>
                  <a:t> possible bits, is represented by one wave form and this type of modulation is called M-</a:t>
                </a:r>
                <a:r>
                  <a:rPr lang="en-US" sz="2400" dirty="0" err="1"/>
                  <a:t>ary</a:t>
                </a:r>
                <a:r>
                  <a:rPr lang="en-US" sz="2400" dirty="0"/>
                  <a:t> modulation. </a:t>
                </a:r>
                <a:r>
                  <a:rPr lang="en-US" sz="2400" dirty="0" smtClean="0"/>
                  <a:t>waveforms</a:t>
                </a:r>
                <a:r>
                  <a:rPr lang="en-US" sz="2400" dirty="0"/>
                  <a:t>:      </a:t>
                </a:r>
                <a14:m>
                  <m:oMath xmlns:m="http://schemas.openxmlformats.org/officeDocument/2006/math">
                    <m:sSub>
                      <m:sSubPr>
                        <m:ctrlPr>
                          <a:rPr lang="en-US" sz="2400" i="1">
                            <a:latin typeface="Cambria Math"/>
                          </a:rPr>
                        </m:ctrlPr>
                      </m:sSubPr>
                      <m:e>
                        <m:r>
                          <a:rPr lang="en-US" sz="2400" i="1">
                            <a:latin typeface="Cambria Math"/>
                          </a:rPr>
                          <m:t>𝑠</m:t>
                        </m:r>
                      </m:e>
                      <m:sub>
                        <m:r>
                          <a:rPr lang="en-US" sz="2400" i="1">
                            <a:latin typeface="Cambria Math"/>
                          </a:rPr>
                          <m:t>𝑖</m:t>
                        </m:r>
                      </m:sub>
                    </m:sSub>
                  </m:oMath>
                </a14:m>
                <a:r>
                  <a:rPr lang="en-US" sz="2400" dirty="0"/>
                  <a:t>(t), i= 0,1,…., M-1.</a:t>
                </a:r>
              </a:p>
              <a:p>
                <a:pPr algn="just"/>
                <a:endParaRPr lang="ar-IQ" sz="2400" dirty="0"/>
              </a:p>
              <a:p>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457200"/>
                <a:ext cx="7620000" cy="6096000"/>
              </a:xfrm>
              <a:blipFill rotWithShape="1">
                <a:blip r:embed="rId2"/>
                <a:stretch>
                  <a:fillRect l="-1120" t="-800"/>
                </a:stretch>
              </a:blipFill>
            </p:spPr>
            <p:txBody>
              <a:bodyPr/>
              <a:lstStyle/>
              <a:p>
                <a:r>
                  <a:rPr lang="ar-IQ">
                    <a:noFill/>
                  </a:rPr>
                  <a:t> </a:t>
                </a:r>
              </a:p>
            </p:txBody>
          </p:sp>
        </mc:Fallback>
      </mc:AlternateContent>
    </p:spTree>
    <p:extLst>
      <p:ext uri="{BB962C8B-B14F-4D97-AF65-F5344CB8AC3E}">
        <p14:creationId xmlns:p14="http://schemas.microsoft.com/office/powerpoint/2010/main" val="590332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Comunication</a:t>
            </a:r>
            <a:r>
              <a:rPr lang="en-US" dirty="0" smtClean="0"/>
              <a:t> Channel</a:t>
            </a:r>
            <a:endParaRPr lang="ar-IQ" dirty="0"/>
          </a:p>
        </p:txBody>
      </p:sp>
      <p:sp>
        <p:nvSpPr>
          <p:cNvPr id="3" name="Content Placeholder 2"/>
          <p:cNvSpPr>
            <a:spLocks noGrp="1"/>
          </p:cNvSpPr>
          <p:nvPr>
            <p:ph idx="1"/>
          </p:nvPr>
        </p:nvSpPr>
        <p:spPr/>
        <p:txBody>
          <a:bodyPr/>
          <a:lstStyle/>
          <a:p>
            <a:r>
              <a:rPr lang="en-US" dirty="0"/>
              <a:t> “The communication channel is the physical medium that is used to send the signal from the transmitter to the receiver.” (</a:t>
            </a:r>
            <a:r>
              <a:rPr lang="en-US" dirty="0" err="1"/>
              <a:t>Proakis</a:t>
            </a:r>
            <a:r>
              <a:rPr lang="en-US" dirty="0"/>
              <a:t>, 2008). In case of wireless communications, the channel is the free space, while telephone channels do have variety of channels such as wire lines and optical fiber cables. No matter what kind of channel we are using in our communication system, the transmitted signal gets corrupted in a random manner. Some of the mechanisms that affect our signal are thermal noise, man-made noise, and atmospheric noise.   </a:t>
            </a:r>
            <a:endParaRPr lang="ar-IQ" dirty="0"/>
          </a:p>
        </p:txBody>
      </p:sp>
    </p:spTree>
    <p:extLst>
      <p:ext uri="{BB962C8B-B14F-4D97-AF65-F5344CB8AC3E}">
        <p14:creationId xmlns:p14="http://schemas.microsoft.com/office/powerpoint/2010/main" val="3331226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Receiver</a:t>
            </a:r>
            <a:endParaRPr lang="ar-IQ" dirty="0"/>
          </a:p>
        </p:txBody>
      </p:sp>
      <p:sp>
        <p:nvSpPr>
          <p:cNvPr id="3" name="Content Placeholder 2"/>
          <p:cNvSpPr>
            <a:spLocks noGrp="1"/>
          </p:cNvSpPr>
          <p:nvPr>
            <p:ph idx="1"/>
          </p:nvPr>
        </p:nvSpPr>
        <p:spPr/>
        <p:txBody>
          <a:bodyPr/>
          <a:lstStyle/>
          <a:p>
            <a:pPr algn="just"/>
            <a:r>
              <a:rPr lang="en-US" dirty="0"/>
              <a:t>At the receiver side, the first process is digital demodulator. The digital demodulator gets the corrupted signal from the channel and processes that waveform to reduce it to a sequence of numbers that represent estimates of the transmitted data. The sequence of numbers generated by digital demodulator is passed to the channel decoder which will attempt to reconstruct the original information sequence. The channel decoder uses the knowledge of the code used by the channel encoder at the redundancy contained in the received data. </a:t>
            </a:r>
            <a:endParaRPr lang="ar-IQ" dirty="0"/>
          </a:p>
        </p:txBody>
      </p:sp>
    </p:spTree>
    <p:extLst>
      <p:ext uri="{BB962C8B-B14F-4D97-AF65-F5344CB8AC3E}">
        <p14:creationId xmlns:p14="http://schemas.microsoft.com/office/powerpoint/2010/main" val="1969336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it working well ?</a:t>
            </a:r>
            <a:endParaRPr lang="ar-IQ" dirty="0"/>
          </a:p>
        </p:txBody>
      </p:sp>
      <p:sp>
        <p:nvSpPr>
          <p:cNvPr id="3" name="Content Placeholder 2"/>
          <p:cNvSpPr>
            <a:spLocks noGrp="1"/>
          </p:cNvSpPr>
          <p:nvPr>
            <p:ph idx="1"/>
          </p:nvPr>
        </p:nvSpPr>
        <p:spPr/>
        <p:txBody>
          <a:bodyPr/>
          <a:lstStyle/>
          <a:p>
            <a:pPr algn="just"/>
            <a:r>
              <a:rPr lang="en-US" dirty="0"/>
              <a:t>Now, how would I know if the combination of digital demodulation and channel decoder functions well or not?</a:t>
            </a:r>
          </a:p>
          <a:p>
            <a:pPr algn="just"/>
            <a:r>
              <a:rPr lang="en-US" dirty="0"/>
              <a:t>     The best thing to do is to compute BER of the output of the channel decoder and see how well the combination is doing.</a:t>
            </a:r>
          </a:p>
          <a:p>
            <a:pPr algn="just"/>
            <a:r>
              <a:rPr lang="en-US" dirty="0"/>
              <a:t> </a:t>
            </a:r>
          </a:p>
          <a:p>
            <a:pPr algn="just"/>
            <a:r>
              <a:rPr lang="en-US" dirty="0"/>
              <a:t>    Finally, since we need an analog output signal, the source decoder with the knowledge of source coding technique attempts to reconstruct the original data.</a:t>
            </a:r>
          </a:p>
          <a:p>
            <a:pPr algn="just"/>
            <a:endParaRPr lang="ar-IQ" dirty="0"/>
          </a:p>
        </p:txBody>
      </p:sp>
    </p:spTree>
    <p:extLst>
      <p:ext uri="{BB962C8B-B14F-4D97-AF65-F5344CB8AC3E}">
        <p14:creationId xmlns:p14="http://schemas.microsoft.com/office/powerpoint/2010/main" val="10571490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730</Words>
  <Application>Microsoft Office PowerPoint</Application>
  <PresentationFormat>On-screen Show (4:3)</PresentationFormat>
  <Paragraphs>23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Adjacency</vt:lpstr>
      <vt:lpstr>University of Diyala     College of Engineering    Dept. of Communications                           </vt:lpstr>
      <vt:lpstr>“ Digital Communications “  By Haidar N. Al-Anbagi                        Lec (2)       Time: (4 hrs) 2017  </vt:lpstr>
      <vt:lpstr>Elements of digital communication system: </vt:lpstr>
      <vt:lpstr>Figure 2 Digital communications System </vt:lpstr>
      <vt:lpstr>PowerPoint Presentation</vt:lpstr>
      <vt:lpstr>PowerPoint Presentation</vt:lpstr>
      <vt:lpstr>Comunication Channel</vt:lpstr>
      <vt:lpstr>The Receiver</vt:lpstr>
      <vt:lpstr>Is it working well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Diyala     College of Engineering    Dept. of Communications                           </dc:title>
  <dc:creator>zahraa</dc:creator>
  <cp:lastModifiedBy>Maher</cp:lastModifiedBy>
  <cp:revision>1</cp:revision>
  <dcterms:created xsi:type="dcterms:W3CDTF">2006-08-16T00:00:00Z</dcterms:created>
  <dcterms:modified xsi:type="dcterms:W3CDTF">2018-11-06T09:28:01Z</dcterms:modified>
</cp:coreProperties>
</file>